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3"/>
  </p:notesMasterIdLst>
  <p:handoutMasterIdLst>
    <p:handoutMasterId r:id="rId274"/>
  </p:handoutMasterIdLst>
  <p:sldIdLst>
    <p:sldId id="256" r:id="rId2"/>
    <p:sldId id="257" r:id="rId3"/>
    <p:sldId id="538" r:id="rId4"/>
    <p:sldId id="476" r:id="rId5"/>
    <p:sldId id="498" r:id="rId6"/>
    <p:sldId id="5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509" r:id="rId16"/>
    <p:sldId id="510" r:id="rId17"/>
    <p:sldId id="511" r:id="rId18"/>
    <p:sldId id="512" r:id="rId19"/>
    <p:sldId id="266" r:id="rId20"/>
    <p:sldId id="564" r:id="rId21"/>
    <p:sldId id="576" r:id="rId22"/>
    <p:sldId id="565" r:id="rId23"/>
    <p:sldId id="573" r:id="rId24"/>
    <p:sldId id="572" r:id="rId25"/>
    <p:sldId id="574" r:id="rId26"/>
    <p:sldId id="566" r:id="rId27"/>
    <p:sldId id="575" r:id="rId28"/>
    <p:sldId id="567" r:id="rId29"/>
    <p:sldId id="568" r:id="rId30"/>
    <p:sldId id="267" r:id="rId31"/>
    <p:sldId id="268" r:id="rId32"/>
    <p:sldId id="269" r:id="rId33"/>
    <p:sldId id="552" r:id="rId34"/>
    <p:sldId id="520" r:id="rId35"/>
    <p:sldId id="270" r:id="rId36"/>
    <p:sldId id="271" r:id="rId37"/>
    <p:sldId id="301" r:id="rId38"/>
    <p:sldId id="272" r:id="rId39"/>
    <p:sldId id="273" r:id="rId40"/>
    <p:sldId id="504" r:id="rId41"/>
    <p:sldId id="405" r:id="rId42"/>
    <p:sldId id="275" r:id="rId43"/>
    <p:sldId id="477" r:id="rId44"/>
    <p:sldId id="397" r:id="rId45"/>
    <p:sldId id="276" r:id="rId46"/>
    <p:sldId id="277" r:id="rId47"/>
    <p:sldId id="307" r:id="rId48"/>
    <p:sldId id="278" r:id="rId49"/>
    <p:sldId id="279" r:id="rId50"/>
    <p:sldId id="396" r:id="rId51"/>
    <p:sldId id="280" r:id="rId52"/>
    <p:sldId id="295" r:id="rId53"/>
    <p:sldId id="429" r:id="rId54"/>
    <p:sldId id="398" r:id="rId55"/>
    <p:sldId id="282" r:id="rId56"/>
    <p:sldId id="283" r:id="rId57"/>
    <p:sldId id="547" r:id="rId58"/>
    <p:sldId id="284" r:id="rId59"/>
    <p:sldId id="285" r:id="rId60"/>
    <p:sldId id="287" r:id="rId61"/>
    <p:sldId id="288" r:id="rId62"/>
    <p:sldId id="299" r:id="rId63"/>
    <p:sldId id="286" r:id="rId64"/>
    <p:sldId id="499" r:id="rId65"/>
    <p:sldId id="289" r:id="rId66"/>
    <p:sldId id="291" r:id="rId67"/>
    <p:sldId id="292" r:id="rId68"/>
    <p:sldId id="542" r:id="rId69"/>
    <p:sldId id="293" r:id="rId70"/>
    <p:sldId id="399" r:id="rId71"/>
    <p:sldId id="294" r:id="rId72"/>
    <p:sldId id="539" r:id="rId73"/>
    <p:sldId id="296" r:id="rId74"/>
    <p:sldId id="297" r:id="rId75"/>
    <p:sldId id="300" r:id="rId76"/>
    <p:sldId id="298" r:id="rId77"/>
    <p:sldId id="306" r:id="rId78"/>
    <p:sldId id="305" r:id="rId79"/>
    <p:sldId id="534" r:id="rId80"/>
    <p:sldId id="402" r:id="rId81"/>
    <p:sldId id="302" r:id="rId82"/>
    <p:sldId id="303" r:id="rId83"/>
    <p:sldId id="553" r:id="rId84"/>
    <p:sldId id="308" r:id="rId85"/>
    <p:sldId id="497" r:id="rId86"/>
    <p:sldId id="527" r:id="rId87"/>
    <p:sldId id="309" r:id="rId88"/>
    <p:sldId id="313" r:id="rId89"/>
    <p:sldId id="314" r:id="rId90"/>
    <p:sldId id="475" r:id="rId91"/>
    <p:sldId id="315" r:id="rId92"/>
    <p:sldId id="310" r:id="rId93"/>
    <p:sldId id="311" r:id="rId94"/>
    <p:sldId id="312" r:id="rId95"/>
    <p:sldId id="316" r:id="rId96"/>
    <p:sldId id="317" r:id="rId97"/>
    <p:sldId id="318" r:id="rId98"/>
    <p:sldId id="320" r:id="rId99"/>
    <p:sldId id="554" r:id="rId100"/>
    <p:sldId id="319" r:id="rId101"/>
    <p:sldId id="321" r:id="rId102"/>
    <p:sldId id="322" r:id="rId103"/>
    <p:sldId id="323" r:id="rId104"/>
    <p:sldId id="324" r:id="rId105"/>
    <p:sldId id="325" r:id="rId106"/>
    <p:sldId id="327" r:id="rId107"/>
    <p:sldId id="334" r:id="rId108"/>
    <p:sldId id="326" r:id="rId109"/>
    <p:sldId id="328" r:id="rId110"/>
    <p:sldId id="329" r:id="rId111"/>
    <p:sldId id="330" r:id="rId112"/>
    <p:sldId id="331" r:id="rId113"/>
    <p:sldId id="332" r:id="rId114"/>
    <p:sldId id="333" r:id="rId115"/>
    <p:sldId id="335" r:id="rId116"/>
    <p:sldId id="336" r:id="rId117"/>
    <p:sldId id="337" r:id="rId118"/>
    <p:sldId id="338" r:id="rId119"/>
    <p:sldId id="339" r:id="rId120"/>
    <p:sldId id="341" r:id="rId121"/>
    <p:sldId id="340" r:id="rId122"/>
    <p:sldId id="506" r:id="rId123"/>
    <p:sldId id="355" r:id="rId124"/>
    <p:sldId id="505" r:id="rId125"/>
    <p:sldId id="342" r:id="rId126"/>
    <p:sldId id="555" r:id="rId127"/>
    <p:sldId id="344" r:id="rId128"/>
    <p:sldId id="345" r:id="rId129"/>
    <p:sldId id="536" r:id="rId130"/>
    <p:sldId id="537" r:id="rId131"/>
    <p:sldId id="346" r:id="rId132"/>
    <p:sldId id="409" r:id="rId133"/>
    <p:sldId id="408" r:id="rId134"/>
    <p:sldId id="410" r:id="rId135"/>
    <p:sldId id="540" r:id="rId136"/>
    <p:sldId id="411" r:id="rId137"/>
    <p:sldId id="390" r:id="rId138"/>
    <p:sldId id="440" r:id="rId139"/>
    <p:sldId id="421" r:id="rId140"/>
    <p:sldId id="419" r:id="rId141"/>
    <p:sldId id="420" r:id="rId142"/>
    <p:sldId id="388" r:id="rId143"/>
    <p:sldId id="389" r:id="rId144"/>
    <p:sldId id="391" r:id="rId145"/>
    <p:sldId id="394" r:id="rId146"/>
    <p:sldId id="438" r:id="rId147"/>
    <p:sldId id="441" r:id="rId148"/>
    <p:sldId id="393" r:id="rId149"/>
    <p:sldId id="435" r:id="rId150"/>
    <p:sldId id="417" r:id="rId151"/>
    <p:sldId id="404" r:id="rId152"/>
    <p:sldId id="395" r:id="rId153"/>
    <p:sldId id="437" r:id="rId154"/>
    <p:sldId id="439" r:id="rId155"/>
    <p:sldId id="500" r:id="rId156"/>
    <p:sldId id="501" r:id="rId157"/>
    <p:sldId id="513" r:id="rId158"/>
    <p:sldId id="464" r:id="rId159"/>
    <p:sldId id="412" r:id="rId160"/>
    <p:sldId id="413" r:id="rId161"/>
    <p:sldId id="415" r:id="rId162"/>
    <p:sldId id="467" r:id="rId163"/>
    <p:sldId id="495" r:id="rId164"/>
    <p:sldId id="403" r:id="rId165"/>
    <p:sldId id="360" r:id="rId166"/>
    <p:sldId id="556" r:id="rId167"/>
    <p:sldId id="382" r:id="rId168"/>
    <p:sldId id="521" r:id="rId169"/>
    <p:sldId id="423" r:id="rId170"/>
    <p:sldId id="365" r:id="rId171"/>
    <p:sldId id="364" r:id="rId172"/>
    <p:sldId id="368" r:id="rId173"/>
    <p:sldId id="558" r:id="rId174"/>
    <p:sldId id="367" r:id="rId175"/>
    <p:sldId id="559" r:id="rId176"/>
    <p:sldId id="366" r:id="rId177"/>
    <p:sldId id="370" r:id="rId178"/>
    <p:sldId id="530" r:id="rId179"/>
    <p:sldId id="484" r:id="rId180"/>
    <p:sldId id="485" r:id="rId181"/>
    <p:sldId id="375" r:id="rId182"/>
    <p:sldId id="371" r:id="rId183"/>
    <p:sldId id="372" r:id="rId184"/>
    <p:sldId id="384" r:id="rId185"/>
    <p:sldId id="523" r:id="rId186"/>
    <p:sldId id="483" r:id="rId187"/>
    <p:sldId id="442" r:id="rId188"/>
    <p:sldId id="486" r:id="rId189"/>
    <p:sldId id="373" r:id="rId190"/>
    <p:sldId id="383" r:id="rId191"/>
    <p:sldId id="374" r:id="rId192"/>
    <p:sldId id="376" r:id="rId193"/>
    <p:sldId id="529" r:id="rId194"/>
    <p:sldId id="528" r:id="rId195"/>
    <p:sldId id="377" r:id="rId196"/>
    <p:sldId id="378" r:id="rId197"/>
    <p:sldId id="381" r:id="rId198"/>
    <p:sldId id="465" r:id="rId199"/>
    <p:sldId id="425" r:id="rId200"/>
    <p:sldId id="462" r:id="rId201"/>
    <p:sldId id="380" r:id="rId202"/>
    <p:sldId id="426" r:id="rId203"/>
    <p:sldId id="551" r:id="rId204"/>
    <p:sldId id="544" r:id="rId205"/>
    <p:sldId id="546" r:id="rId206"/>
    <p:sldId id="548" r:id="rId207"/>
    <p:sldId id="549" r:id="rId208"/>
    <p:sldId id="550" r:id="rId209"/>
    <p:sldId id="543" r:id="rId210"/>
    <p:sldId id="531" r:id="rId211"/>
    <p:sldId id="532" r:id="rId212"/>
    <p:sldId id="427" r:id="rId213"/>
    <p:sldId id="533" r:id="rId214"/>
    <p:sldId id="385" r:id="rId215"/>
    <p:sldId id="386" r:id="rId216"/>
    <p:sldId id="560" r:id="rId217"/>
    <p:sldId id="387" r:id="rId218"/>
    <p:sldId id="446" r:id="rId219"/>
    <p:sldId id="406" r:id="rId220"/>
    <p:sldId id="445" r:id="rId221"/>
    <p:sldId id="407" r:id="rId222"/>
    <p:sldId id="447" r:id="rId223"/>
    <p:sldId id="449" r:id="rId224"/>
    <p:sldId id="450" r:id="rId225"/>
    <p:sldId id="451" r:id="rId226"/>
    <p:sldId id="472" r:id="rId227"/>
    <p:sldId id="489" r:id="rId228"/>
    <p:sldId id="515" r:id="rId229"/>
    <p:sldId id="453" r:id="rId230"/>
    <p:sldId id="517" r:id="rId231"/>
    <p:sldId id="518" r:id="rId232"/>
    <p:sldId id="519" r:id="rId233"/>
    <p:sldId id="454" r:id="rId234"/>
    <p:sldId id="516" r:id="rId235"/>
    <p:sldId id="577" r:id="rId236"/>
    <p:sldId id="578" r:id="rId237"/>
    <p:sldId id="579" r:id="rId238"/>
    <p:sldId id="580" r:id="rId239"/>
    <p:sldId id="524" r:id="rId240"/>
    <p:sldId id="570" r:id="rId241"/>
    <p:sldId id="571" r:id="rId242"/>
    <p:sldId id="562" r:id="rId243"/>
    <p:sldId id="563" r:id="rId244"/>
    <p:sldId id="479" r:id="rId245"/>
    <p:sldId id="478" r:id="rId246"/>
    <p:sldId id="491" r:id="rId247"/>
    <p:sldId id="474" r:id="rId248"/>
    <p:sldId id="422" r:id="rId249"/>
    <p:sldId id="494" r:id="rId250"/>
    <p:sldId id="471" r:id="rId251"/>
    <p:sldId id="455" r:id="rId252"/>
    <p:sldId id="502" r:id="rId253"/>
    <p:sldId id="503" r:id="rId254"/>
    <p:sldId id="473" r:id="rId255"/>
    <p:sldId id="561" r:id="rId256"/>
    <p:sldId id="496" r:id="rId257"/>
    <p:sldId id="457" r:id="rId258"/>
    <p:sldId id="458" r:id="rId259"/>
    <p:sldId id="459" r:id="rId260"/>
    <p:sldId id="460" r:id="rId261"/>
    <p:sldId id="430" r:id="rId262"/>
    <p:sldId id="434" r:id="rId263"/>
    <p:sldId id="444" r:id="rId264"/>
    <p:sldId id="433" r:id="rId265"/>
    <p:sldId id="443" r:id="rId266"/>
    <p:sldId id="507" r:id="rId267"/>
    <p:sldId id="508" r:id="rId268"/>
    <p:sldId id="468" r:id="rId269"/>
    <p:sldId id="469" r:id="rId270"/>
    <p:sldId id="470" r:id="rId271"/>
    <p:sldId id="461" r:id="rId27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9" autoAdjust="0"/>
    <p:restoredTop sz="95606" autoAdjust="0"/>
  </p:normalViewPr>
  <p:slideViewPr>
    <p:cSldViewPr snapToGrid="0">
      <p:cViewPr varScale="1">
        <p:scale>
          <a:sx n="113" d="100"/>
          <a:sy n="113" d="100"/>
        </p:scale>
        <p:origin x="1472" y="19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64"/>
    </p:cViewPr>
  </p:sorterViewPr>
  <p:notesViewPr>
    <p:cSldViewPr snapToGrid="0">
      <p:cViewPr varScale="1">
        <p:scale>
          <a:sx n="67" d="100"/>
          <a:sy n="67" d="100"/>
        </p:scale>
        <p:origin x="286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ableStyles" Target="tableStyle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011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42337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57584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37981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52736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87590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57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99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049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9308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0960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73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50976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6535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71810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573002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21731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8083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259377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851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56776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8339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3782696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761789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74120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50422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2826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7620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858037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360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9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053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932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821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053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2407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0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1.png"/><Relationship Id="rId4" Type="http://schemas.openxmlformats.org/officeDocument/2006/relationships/image" Target="../media/image4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7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81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711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tiff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112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A3ekFcZ3KNw" TargetMode="Externa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0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81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0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Expectation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weighted average of all possible values (i.e. the mean)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Conditionals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one thing given another</a:t>
                </a:r>
              </a:p>
              <a:p>
                <a:pPr lvl="0">
                  <a:buNone/>
                </a:pPr>
                <a:endParaRPr lang="en-GB" sz="2400" i="1" dirty="0">
                  <a:latin typeface="Cambria Math" charset="0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next state &amp; reward, (given state, action)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|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US" sz="2400" i="1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reward received (given state, action)</a:t>
                </a:r>
                <a:endParaRPr lang="en-GB" sz="12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	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1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  <a:blipFill>
                <a:blip r:embed="rId3"/>
                <a:stretch>
                  <a:fillRect l="-1987" t="-1313" r="-1060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749717"/>
            <a:ext cx="3848100" cy="3400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6135792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change policy to favour the best action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Imagine we had access to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would you use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The state transition probabilities p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note – return for all terminal states are zero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policy (what action we pick in state 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V(s)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even when </a:t>
            </a: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P(s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|s’, a)=0</a:t>
            </a:r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Requires a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charset="-128"/>
                <a:ea typeface="Yu Gothic" charset="-128"/>
                <a:cs typeface="Yu Gothic" charset="-128"/>
              </a:rPr>
              <a:t>Model generalization error = </a:t>
            </a:r>
            <a:r>
              <a:rPr lang="en-GB" sz="24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bias + variance + noise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sensitivity to noise in data set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sees patterns that aren’t there -&gt; overfitting</a:t>
            </a:r>
          </a:p>
          <a:p>
            <a:pPr lvl="0"/>
            <a:endParaRPr lang="en-GB" sz="20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assumptions in the learning algorithm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can miss relevant patterns -&gt; underfitting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r="-1259" b="-9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value of state </a:t>
                </a: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by averaging returns observed after visit to that state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r>
                  <a:rPr lang="en-US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by sampling observed returns</a:t>
                </a: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As more episodes run, estimate should converge to the expected value </a:t>
                </a: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Low bias &amp; high variance – why?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b="-5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this is because we use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37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No bootstrapping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use true discounted returns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learn online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bootstrap the approx. of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4"/>
                <a:stretch>
                  <a:fillRect l="-2657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α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23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deviation from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expected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consistent is my model / sampling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can often be dealt with by sampling more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sample inefficient 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expected deviation vs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true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close to the truth is my model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biased away from an optimal agent / policy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Bias-variance 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tradeoff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TD(λ)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Eligibility traces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D8A26-5B2D-A340-BA51-B7092558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2173"/>
            <a:ext cx="9739270" cy="19224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C00B96-5DCA-764F-9237-9FF11D470ED9}"/>
              </a:ext>
            </a:extLst>
          </p:cNvPr>
          <p:cNvSpPr/>
          <p:nvPr/>
        </p:nvSpPr>
        <p:spPr>
          <a:xfrm>
            <a:off x="351764" y="4904426"/>
            <a:ext cx="9573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can’t Monte Carlo learn online (i.e. within episode)?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environment model, bootstraps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free, samples actual returns, episodic only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36534022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policy improvement &amp; control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Q-Learning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i.e. funding a </a:t>
                </a:r>
                <a:r>
                  <a:rPr lang="en-GB" sz="2400" dirty="0" err="1">
                    <a:latin typeface="Yu Gothic" charset="-128"/>
                    <a:ea typeface="Yu Gothic" charset="-128"/>
                    <a:cs typeface="Yu Gothic" charset="-128"/>
                  </a:rPr>
                  <a:t>startup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with your own money</a:t>
                </a:r>
              </a:p>
              <a:p>
                <a:pPr lvl="0"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Using a function to </a:t>
                </a:r>
                <a:r>
                  <a:rPr lang="en-GB" sz="2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The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’,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378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used experience replay &amp; target networks to improve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learning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Both model future expected discounted return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tells us</a:t>
                </a:r>
                <a:r>
                  <a:rPr lang="en-GB" b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an action is</a:t>
                </a: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657" t="-2594" b="-4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get exploration in Q-Learning?</a:t>
            </a:r>
          </a:p>
          <a:p>
            <a:pPr>
              <a:buNone/>
            </a:pP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sample efficient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5554"/>
          <a:stretch/>
        </p:blipFill>
        <p:spPr>
          <a:xfrm>
            <a:off x="704378" y="3578087"/>
            <a:ext cx="3600000" cy="36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64D4F-3B81-4347-8CDF-6641E8FE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8" y="1563480"/>
            <a:ext cx="3735766" cy="1742067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computational &amp; data efficiency (trade variance for bias)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2013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2015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experience replay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Significance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End to end deep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Ability to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intentionally sacrifice performance for ability to generalize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clipped to [-1,1]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101" t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B222C3-B09E-CC4D-81D4-A97AC25F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484" y="0"/>
            <a:ext cx="4835978" cy="3339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4"/>
          <a:stretch/>
        </p:blipFill>
        <p:spPr>
          <a:xfrm>
            <a:off x="0" y="4501728"/>
            <a:ext cx="10021492" cy="2984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14CFB-F240-5845-B36A-420F60FEFF21}"/>
              </a:ext>
            </a:extLst>
          </p:cNvPr>
          <p:cNvSpPr txBox="1"/>
          <p:nvPr/>
        </p:nvSpPr>
        <p:spPr>
          <a:xfrm>
            <a:off x="1" y="3337775"/>
            <a:ext cx="3304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sees new enemy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gets excited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BAC8B-3C2A-3947-B3BE-7322DDA86B9E}"/>
              </a:ext>
            </a:extLst>
          </p:cNvPr>
          <p:cNvSpPr txBox="1"/>
          <p:nvPr/>
        </p:nvSpPr>
        <p:spPr>
          <a:xfrm>
            <a:off x="3304309" y="3337775"/>
            <a:ext cx="330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has fired torpedo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is very excited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DD0A6-83B8-5C49-97D1-3F040643F6EF}"/>
              </a:ext>
            </a:extLst>
          </p:cNvPr>
          <p:cNvSpPr txBox="1"/>
          <p:nvPr/>
        </p:nvSpPr>
        <p:spPr>
          <a:xfrm>
            <a:off x="6608618" y="3337775"/>
            <a:ext cx="326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Reward received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back to normal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252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740041" y="1886713"/>
            <a:ext cx="146706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’</m:t>
                    </m:r>
                  </m:oMath>
                </a14:m>
                <a:endParaRPr lang="en-US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breaking correlations in data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Data efficiency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learn from experience multiple times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Allows seeding with human expert experience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61458-A150-47B7-B265-77AE851F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2" y="1384886"/>
            <a:ext cx="5326317" cy="2483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3736181"/>
            <a:ext cx="4439992" cy="3463818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/>
            <a:r>
              <a:rPr lang="en-GB" sz="24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each estimate is independent of every other estimate (stability benefit)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3736181"/>
            <a:ext cx="5051426" cy="34638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aliasing between similar states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sharing of knowledge between similar states or state actions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curse of dimensionality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need one entry per state – high dimensional state spaces means lots of entries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Faster learning – and also less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i.i.d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Second innovation behind DQN</a:t>
                </a: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𝜽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Stable training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DQN clips rewards to [-1, +1]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in a reasonable range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helps keep gradients under control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Lose information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2013	DQN – target network, experience replay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2015 Prioritized experience replay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Double DQN (DDQN) 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(A3C)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Yu Gothic" charset="-128"/>
                        <a:ea typeface="Yu Gothic" charset="-128"/>
                        <a:cs typeface="Yu Gothic" charset="-128"/>
                      </a:rPr>
                      <m:t>argmax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less parameters than a table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generalize across states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many real world problems are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/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=3∗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GB" sz="3600" b="0" dirty="0"/>
              </a:p>
              <a:p>
                <a:pPr algn="ctr"/>
                <a:endParaRPr lang="en-GB" sz="3600" b="0" dirty="0"/>
              </a:p>
              <a:p>
                <a:pPr algn="ctr"/>
                <a:r>
                  <a:rPr lang="en-GB" sz="3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0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Double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Vlad </a:t>
            </a:r>
            <a:r>
              <a:rPr lang="en-US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-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Deep RL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bootcamp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Emphasis on experimentation / grid searching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Huber loss instead of squared loss on Bellman error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RMSProp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instead of vanilla SGD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is Q-Learning off policy?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discrete action spaces only?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What is the deadly triad?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experience replay?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a target network?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Off policy control - 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Maximization bias - addressed by Double Q-Learning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Deadly triad – off policy, non-linear functions, bootstrapping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Experience replay – more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, data efficiency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Target network – reduces correlation between target &amp; network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13352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a value function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value function to </a:t>
                </a:r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b="0" i="1" baseline="-33000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b="0" i="1" baseline="-33000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policy to </a:t>
                </a:r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 =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r="-280" b="-34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model complex dynamics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convolution for vision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8191" y="307457"/>
            <a:ext cx="9782239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 requires a discrete action space to argmax across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Lets imagine controlling a robot arm in three dimensions in the range [0, 90] degrees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corresponds to approx. 750,000 actions a Q-Learner would need to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argmax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across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6086A-47FD-4F49-AE2B-C6D05090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3" y="177970"/>
            <a:ext cx="7257841" cy="71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187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methods optimize the value function accuracy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who cares about accurate value functions?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gradients point in the direction of value function accuracy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this can be quite a complex problem to solve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methods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optimize return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changing weights according to the gradient that maximizes  future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aligning gradients with our objective (and hopefully a business objective)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can be easier to just select an action – rather than quantify return</a:t>
            </a:r>
          </a:p>
        </p:txBody>
      </p:sp>
    </p:spTree>
    <p:extLst>
      <p:ext uri="{BB962C8B-B14F-4D97-AF65-F5344CB8AC3E}">
        <p14:creationId xmlns:p14="http://schemas.microsoft.com/office/powerpoint/2010/main" val="11393390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exploration for free</a:t>
            </a:r>
          </a:p>
          <a:p>
            <a:pPr>
              <a:buNone/>
            </a:pP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sample efficiency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d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output layer = </a:t>
            </a:r>
            <a:r>
              <a:rPr lang="en-US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softmax</a:t>
            </a:r>
            <a:endParaRPr lang="en-US" sz="28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400" b="1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output layer = mean &amp; </a:t>
            </a:r>
            <a:r>
              <a:rPr lang="en-US" sz="2400" b="1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stdev</a:t>
            </a:r>
            <a:endParaRPr lang="en-US" sz="2400" b="1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gradient of return </a:t>
            </a:r>
            <a:r>
              <a:rPr lang="en-GB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wrt</a:t>
            </a:r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policy parameters</a:t>
            </a:r>
            <a:endParaRPr lang="en-GB" sz="28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expectation for policy of the gradient of the policy </a:t>
            </a:r>
            <a:r>
              <a:rPr lang="en-GB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wrt</a:t>
            </a:r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policy parameters</a:t>
            </a:r>
          </a:p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*</a:t>
            </a:r>
          </a:p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𝑙𝑜𝑔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log(policy) * return</a:t>
                </a:r>
              </a:p>
              <a:p>
                <a:pPr algn="ctr"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b="-30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gradient 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log(policy) * return</a:t>
            </a:r>
          </a:p>
          <a:p>
            <a:pPr algn="ctr">
              <a:buNone/>
            </a:pPr>
            <a:endParaRPr lang="en-GB" sz="4600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Yu Gothic" charset="-128"/>
                                        <a:cs typeface="Yu Gothic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Fundamental assumption in statistical learning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ndependent and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dentically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istributed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 statistical learning one always assumes the training set is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independently drawn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from a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fixed distribution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constrains policy gradients to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18732" b="-2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848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policy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value function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Modern reinforcement learning trains neural networks using batches of samples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epoch = 1 pass over all samples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i.e. 128 samples, batch size=64 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-&gt; two forward &amp; backward passes across net</a:t>
            </a:r>
          </a:p>
        </p:txBody>
      </p:sp>
    </p:spTree>
    <p:extLst>
      <p:ext uri="{BB962C8B-B14F-4D97-AF65-F5344CB8AC3E}">
        <p14:creationId xmlns:p14="http://schemas.microsoft.com/office/powerpoint/2010/main" val="158338294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Deterministic Policy Gradients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" y="1898070"/>
            <a:ext cx="9745283" cy="290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49" y="5202237"/>
            <a:ext cx="3962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Deterministic -&gt; more efficient than stochastic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Off 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experience replay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target networks</a:t>
            </a:r>
          </a:p>
        </p:txBody>
      </p:sp>
    </p:spTree>
    <p:extLst>
      <p:ext uri="{BB962C8B-B14F-4D97-AF65-F5344CB8AC3E}">
        <p14:creationId xmlns:p14="http://schemas.microsoft.com/office/powerpoint/2010/main" val="198874483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Stochastic policy gradient (review)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is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probability distribution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over actions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then select action by sampling from this distribution</a:t>
                </a: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Policy Gradient (DPG) parameterizes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b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6540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off-policy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maps state to action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exploratory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on-policy (critic of the current policy)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estimates Q(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s,a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43785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Stochastic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Off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7493" b="-73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1332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Updating policy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gradient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update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𝑤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𝛼</m:t>
                    </m:r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learning rate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𝑤</m:t>
                        </m:r>
                      </m:sup>
                    </m:sSup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 value function parameterized by weights w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648" b="-3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9870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Difference between stochastic (green) and deterministic (red) increases with the size of the action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1718854"/>
            <a:ext cx="9621170" cy="2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569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1522466"/>
            <a:ext cx="9939971" cy="394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33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training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Np.arrange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(200).reshape(10, -1)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Train.reshape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(10, 2, 10) (10 2x10 images)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Train.reshape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(10, 5, 4) (10 5x4 images)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581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allows use of on-policy learners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  <m:sub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𝑤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an action-value function to approximate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r="-3357" b="-37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are the two main components of the score function?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Why are policy gradients on-policy?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does A3C stand for?</a:t>
            </a:r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are the two main components of the score function?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return and action probability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Why are policy gradients on-policy?</a:t>
            </a:r>
          </a:p>
          <a:p>
            <a:pPr>
              <a:buNone/>
            </a:pPr>
            <a:r>
              <a:rPr lang="en-GB" sz="280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does A3C stand for?</a:t>
            </a:r>
          </a:p>
        </p:txBody>
      </p:sp>
    </p:spTree>
    <p:extLst>
      <p:ext uri="{BB962C8B-B14F-4D97-AF65-F5344CB8AC3E}">
        <p14:creationId xmlns:p14="http://schemas.microsoft.com/office/powerpoint/2010/main" val="227446748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Smaller batch sizes = less memory on GPU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Batches train faster – weights are updated more often for each epoch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cost of using batches is a less accurate estimate of the gradient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this noise can be useful to escape local minima</a:t>
            </a:r>
          </a:p>
        </p:txBody>
      </p:sp>
    </p:spTree>
    <p:extLst>
      <p:ext uri="{BB962C8B-B14F-4D97-AF65-F5344CB8AC3E}">
        <p14:creationId xmlns:p14="http://schemas.microsoft.com/office/powerpoint/2010/main" val="97723606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AlphaGo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width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elect states more intelligently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depth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massive search space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more legal positions than atoms in universe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difficult to evaluate positions &amp; moves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sparse &amp; delayed reward</a:t>
            </a:r>
          </a:p>
          <a:p>
            <a:b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27" y="4938842"/>
            <a:ext cx="3817390" cy="25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AlphaGo works to reduce both the </a:t>
                </a:r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width </a:t>
                </a: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and</a:t>
                </a:r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depth </a:t>
                </a: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of search</a:t>
                </a:r>
              </a:p>
              <a:p>
                <a:pPr>
                  <a:buNone/>
                </a:pPr>
                <a:endParaRPr lang="en-US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width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by sampling high probability actions from policy</a:t>
                </a:r>
              </a:p>
              <a:p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depth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b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endParaRPr lang="en-US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657" t="-2594" r="-20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fast rollout policy network – linear function</a:t>
                </a: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supervised learning policy – 13 layer convolutional NN</a:t>
                </a: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reinforcement learning policy – 13 layer convolutional NN</a:t>
                </a:r>
              </a:p>
              <a:p>
                <a:b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One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value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8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convolutional neural network</a:t>
                </a:r>
              </a:p>
              <a:p>
                <a:b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Combined together using Monte Carlo tree search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378" t="-2305" b="-13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1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fast &amp; supervised policy</a:t>
            </a: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networks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2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reinforcement learning policy</a:t>
            </a: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network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initialize using supervised network weights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3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value function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use data generated during self play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Value &amp; policy networks combined using MCTS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Basic idea = analyse most promising next moves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Planning algorithm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simulated (not actual experience)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74330" y="2256134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14239" y="4575273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9F790-2346-1D4B-A455-DBA13181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563480"/>
            <a:ext cx="10080625" cy="2325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B8D91-00BE-C743-9E43-26757C628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34249" y="2074497"/>
            <a:ext cx="411134" cy="3828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92F19-C315-5445-857E-BF69539E0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5" y="4550370"/>
            <a:ext cx="10080625" cy="2364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EC520-4CD4-8A44-93D3-E5C4FBD89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31285" y="5116433"/>
            <a:ext cx="417063" cy="37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420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Each edge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keeps track of statistics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SL policy network</a:t>
                </a:r>
              </a:p>
              <a:p>
                <a:pPr>
                  <a:buNone/>
                </a:pPr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]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where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2845" t="-1734" b="-164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b="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b="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b="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simulated result of rollout</a:t>
                </a: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We are </a:t>
                </a:r>
                <a:r>
                  <a:rPr lang="en-US" sz="24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063" t="-2023" r="-2407" b="-34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to update </a:t>
                </a: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GB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063" t="-2023" r="-4376" b="-18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We are averaging across all visits in the simulation</a:t>
            </a:r>
          </a:p>
          <a:p>
            <a:pPr>
              <a:buNone/>
            </a:pP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After all simulations finished -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800" dirty="0">
                <a:latin typeface="Yu Gothic" charset="-128"/>
                <a:ea typeface="Yu Gothic" charset="-128"/>
                <a:cs typeface="Yu Gothic" charset="-128"/>
              </a:rPr>
              <a:t>AlphaGo, in context – Andrej </a:t>
            </a:r>
            <a:r>
              <a:rPr lang="en-GB" sz="3800" dirty="0" err="1">
                <a:latin typeface="Yu Gothic" charset="-128"/>
                <a:ea typeface="Yu Gothic" charset="-128"/>
                <a:cs typeface="Yu Gothic" charset="-128"/>
              </a:rPr>
              <a:t>Karpathy</a:t>
            </a:r>
            <a:endParaRPr lang="en-GB" sz="3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Convenient properties of Go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fully deterministic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fully observed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discrete action space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access to perfect simulator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relatively short episodes 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evaluation is clear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huge datasets of human play</a:t>
            </a:r>
          </a:p>
          <a:p>
            <a:r>
              <a:rPr lang="en-US" sz="2200" i="1" dirty="0">
                <a:latin typeface="Yu Gothic" panose="020B0400000000000000" pitchFamily="34" charset="-128"/>
                <a:ea typeface="Yu Gothic" panose="020B0400000000000000" pitchFamily="34" charset="-128"/>
              </a:rPr>
              <a:t>energy consumption (human ≈ 50 W) 1080 </a:t>
            </a:r>
            <a:r>
              <a:rPr lang="en-US" sz="2200" i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ti</a:t>
            </a:r>
            <a:r>
              <a:rPr lang="en-US" sz="2200" i="1" dirty="0">
                <a:latin typeface="Yu Gothic" panose="020B0400000000000000" pitchFamily="34" charset="-128"/>
                <a:ea typeface="Yu Gothic" panose="020B0400000000000000" pitchFamily="34" charset="-128"/>
              </a:rPr>
              <a:t> = 250 W</a:t>
            </a:r>
            <a:endParaRPr lang="en-US" sz="2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b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en-US" sz="2200" b="1" i="1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0" y="521208"/>
            <a:ext cx="10080625" cy="6326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4400" dirty="0" err="1">
                <a:latin typeface="Yu Gothic" charset="-128"/>
                <a:ea typeface="Yu Gothic" charset="-128"/>
                <a:cs typeface="Yu Gothic" charset="-128"/>
              </a:rPr>
              <a:t>AlphaGo</a:t>
            </a:r>
            <a:r>
              <a:rPr lang="en-GB" sz="4400" dirty="0">
                <a:latin typeface="Yu Gothic" charset="-128"/>
                <a:ea typeface="Yu Gothic" charset="-128"/>
                <a:cs typeface="Yu Gothic" charset="-128"/>
              </a:rPr>
              <a:t> Zero key ideas</a:t>
            </a:r>
          </a:p>
          <a:p>
            <a:pPr algn="ctr">
              <a:buNone/>
            </a:pPr>
            <a:endParaRPr lang="en-US" sz="44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US" sz="4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simpler</a:t>
            </a:r>
          </a:p>
          <a:p>
            <a:pPr algn="ctr">
              <a:buNone/>
            </a:pPr>
            <a:r>
              <a:rPr lang="en-GB" sz="4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US" sz="44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earch</a:t>
            </a:r>
            <a:endParaRPr lang="en-US" sz="44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4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adverserial</a:t>
            </a:r>
            <a:endParaRPr lang="en-GB" sz="44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machine knowledge only</a:t>
            </a:r>
            <a:endParaRPr lang="en-US" sz="44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056329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Training time &amp; performance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Lee trained over </a:t>
            </a:r>
            <a:r>
              <a:rPr lang="en-US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several months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Zero beat AG Lee 100-0 after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72 hours 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of training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Computational efficiency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Lee = distributed w/ </a:t>
            </a:r>
            <a:r>
              <a:rPr lang="en-US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48 TPU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Zero = single machine w/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TPU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17288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32B13F-034C-7141-97A9-15CA29F646F0}"/>
              </a:ext>
            </a:extLst>
          </p:cNvPr>
          <p:cNvGrpSpPr/>
          <p:nvPr/>
        </p:nvGrpSpPr>
        <p:grpSpPr>
          <a:xfrm>
            <a:off x="2244327" y="6054680"/>
            <a:ext cx="5810440" cy="1397680"/>
            <a:chOff x="2134599" y="5926664"/>
            <a:chExt cx="5810440" cy="1397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BC100-5CE3-7940-9FB0-998539E83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831"/>
            <a:stretch/>
          </p:blipFill>
          <p:spPr>
            <a:xfrm>
              <a:off x="2134599" y="5926664"/>
              <a:ext cx="5810440" cy="136349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C8FC92-A9BC-7C44-9CEF-CDFD537FD3C9}"/>
                </a:ext>
              </a:extLst>
            </p:cNvPr>
            <p:cNvSpPr/>
            <p:nvPr/>
          </p:nvSpPr>
          <p:spPr>
            <a:xfrm>
              <a:off x="2926080" y="7077456"/>
              <a:ext cx="4718304" cy="246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learning curve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C8B64-01CE-4347-A4FE-8DD6E8AB7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885" t="13050"/>
          <a:stretch/>
        </p:blipFill>
        <p:spPr>
          <a:xfrm>
            <a:off x="374904" y="1845118"/>
            <a:ext cx="8668209" cy="391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20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</a:t>
            </a:r>
            <a:r>
              <a:rPr lang="en-US" b="1" dirty="0" err="1">
                <a:solidFill>
                  <a:schemeClr val="accent6"/>
                </a:solidFill>
              </a:rPr>
              <a:t>AlphaGo</a:t>
            </a:r>
            <a:r>
              <a:rPr lang="en-US" b="1" dirty="0">
                <a:solidFill>
                  <a:schemeClr val="accent6"/>
                </a:solidFill>
              </a:rPr>
              <a:t>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C8B64-01CE-4347-A4FE-8DD6E8AB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62" y="1455737"/>
            <a:ext cx="8445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5199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1 – learns using only </a:t>
            </a:r>
            <a:r>
              <a:rPr lang="en-US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self play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 learning from </a:t>
            </a:r>
            <a:r>
              <a:rPr lang="en-US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human expert games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 feature engineering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learn purely from board positions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 – single neural network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combine the policy &amp; value networks</a:t>
            </a:r>
          </a:p>
          <a:p>
            <a:pPr>
              <a:buNone/>
            </a:pP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3 – MCTS only during acting (not during learning) 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Mean &amp; variance of the batch is used to normalize activations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 algn="ctr">
              <a:buNone/>
            </a:pPr>
            <a:r>
              <a:rPr lang="en-GB" sz="2400" i="1" dirty="0" err="1">
                <a:latin typeface="Yu Gothic" charset="-128"/>
                <a:ea typeface="Yu Gothic" charset="-128"/>
                <a:cs typeface="Yu Gothic" charset="-128"/>
              </a:rPr>
              <a:t>scaled_x</a:t>
            </a:r>
            <a:r>
              <a:rPr lang="en-GB" sz="2400" i="1" dirty="0">
                <a:latin typeface="Yu Gothic" charset="-128"/>
                <a:ea typeface="Yu Gothic" charset="-128"/>
                <a:cs typeface="Yu Gothic" charset="-128"/>
              </a:rPr>
              <a:t> = x – </a:t>
            </a:r>
            <a:r>
              <a:rPr lang="en-GB" sz="2400" i="1" dirty="0" err="1">
                <a:latin typeface="Yu Gothic" charset="-128"/>
                <a:ea typeface="Yu Gothic" charset="-128"/>
                <a:cs typeface="Yu Gothic" charset="-128"/>
              </a:rPr>
              <a:t>batch_mean</a:t>
            </a:r>
            <a:r>
              <a:rPr lang="en-GB" sz="2400" i="1" dirty="0">
                <a:latin typeface="Yu Gothic" charset="-128"/>
                <a:ea typeface="Yu Gothic" charset="-128"/>
                <a:cs typeface="Yu Gothic" charset="-128"/>
              </a:rPr>
              <a:t> / </a:t>
            </a:r>
            <a:r>
              <a:rPr lang="en-GB" sz="2400" i="1" dirty="0" err="1">
                <a:latin typeface="Yu Gothic" charset="-128"/>
                <a:ea typeface="Yu Gothic" charset="-128"/>
                <a:cs typeface="Yu Gothic" charset="-128"/>
              </a:rPr>
              <a:t>batch_variance</a:t>
            </a:r>
            <a:endParaRPr lang="en-GB" sz="2400" i="1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Keep the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distribution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of the layer inputs constant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Reduces sensitivity to weight &amp; bias initialization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Can use higher learning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AF86D-2EBC-0342-93D2-B009B187A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93"/>
          <a:stretch/>
        </p:blipFill>
        <p:spPr>
          <a:xfrm>
            <a:off x="4097611" y="2450491"/>
            <a:ext cx="1725673" cy="1195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norm.</a:t>
            </a:r>
          </a:p>
        </p:txBody>
      </p:sp>
    </p:spTree>
    <p:extLst>
      <p:ext uri="{BB962C8B-B14F-4D97-AF65-F5344CB8AC3E}">
        <p14:creationId xmlns:p14="http://schemas.microsoft.com/office/powerpoint/2010/main" val="81716887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AlphaGo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Zero acting &amp; learning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5060138" y="1921440"/>
            <a:ext cx="4667901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Use MCTS during acting</a:t>
            </a:r>
          </a:p>
          <a:p>
            <a:pPr>
              <a:buNone/>
            </a:pPr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Single neural network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two outputs:</a:t>
            </a:r>
          </a:p>
          <a:p>
            <a:pPr>
              <a:buNone/>
            </a:pPr>
            <a:r>
              <a:rPr lang="en-GB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1 – probability dist. over actions</a:t>
            </a:r>
          </a:p>
          <a:p>
            <a:pPr>
              <a:buNone/>
            </a:pPr>
            <a:r>
              <a:rPr lang="en-GB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2 – the game outcome</a:t>
            </a:r>
          </a:p>
          <a:p>
            <a:pPr>
              <a:buNone/>
            </a:pPr>
            <a:endParaRPr lang="en-GB" sz="2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M</a:t>
            </a:r>
            <a:r>
              <a:rPr lang="en-US" sz="22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odel</a:t>
            </a:r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is trained to predict the probabilities as generated by MCTS during acting</a:t>
            </a:r>
          </a:p>
          <a:p>
            <a:pPr>
              <a:buNone/>
            </a:pPr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A99EF-B563-2A4F-BF39-C4A6B428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48" y="1563480"/>
            <a:ext cx="4281601" cy="58932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F4BF48-2F90-5D44-8130-BD2C1DCE4B29}"/>
              </a:ext>
            </a:extLst>
          </p:cNvPr>
          <p:cNvCxnSpPr>
            <a:cxnSpLocks/>
          </p:cNvCxnSpPr>
          <p:nvPr/>
        </p:nvCxnSpPr>
        <p:spPr>
          <a:xfrm flipH="1">
            <a:off x="2939753" y="2083443"/>
            <a:ext cx="2050945" cy="1726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084F5F-4AD5-0F48-B2DF-2A10A9847859}"/>
              </a:ext>
            </a:extLst>
          </p:cNvPr>
          <p:cNvCxnSpPr>
            <a:cxnSpLocks/>
          </p:cNvCxnSpPr>
          <p:nvPr/>
        </p:nvCxnSpPr>
        <p:spPr>
          <a:xfrm flipH="1">
            <a:off x="4004841" y="2083443"/>
            <a:ext cx="985857" cy="3009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472AE1-7A23-CF4C-8E26-D2C2169C4B63}"/>
              </a:ext>
            </a:extLst>
          </p:cNvPr>
          <p:cNvCxnSpPr>
            <a:cxnSpLocks/>
          </p:cNvCxnSpPr>
          <p:nvPr/>
        </p:nvCxnSpPr>
        <p:spPr>
          <a:xfrm flipH="1">
            <a:off x="4004842" y="3196962"/>
            <a:ext cx="1055296" cy="81636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3E9283-BCF6-5E44-AC9D-12D7D2C40727}"/>
              </a:ext>
            </a:extLst>
          </p:cNvPr>
          <p:cNvCxnSpPr>
            <a:cxnSpLocks/>
          </p:cNvCxnSpPr>
          <p:nvPr/>
        </p:nvCxnSpPr>
        <p:spPr>
          <a:xfrm flipH="1">
            <a:off x="3533848" y="4228241"/>
            <a:ext cx="1615668" cy="35063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961D7C-2EAF-2346-9A0E-B1B19384312E}"/>
              </a:ext>
            </a:extLst>
          </p:cNvPr>
          <p:cNvCxnSpPr>
            <a:cxnSpLocks/>
          </p:cNvCxnSpPr>
          <p:nvPr/>
        </p:nvCxnSpPr>
        <p:spPr>
          <a:xfrm flipH="1" flipV="1">
            <a:off x="4090737" y="4633877"/>
            <a:ext cx="1058779" cy="9739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86328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1D7B3-20C5-4E47-ADAB-C87DE711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749717"/>
            <a:ext cx="3848100" cy="3400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5425224" cy="492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Policy evaluation</a:t>
            </a: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policy is evaluated through self play</a:t>
            </a: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this produces high quality training signals (</a:t>
            </a:r>
            <a:r>
              <a:rPr lang="en-GB" sz="2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ie</a:t>
            </a: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the game result)</a:t>
            </a:r>
          </a:p>
          <a:p>
            <a:pPr>
              <a:buNone/>
            </a:pPr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Policy improvement</a:t>
            </a: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MCTS search using acting to create target (</a:t>
            </a:r>
            <a:r>
              <a:rPr lang="en-GB" sz="2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ie</a:t>
            </a: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the improved policy)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1D09B4-685C-9B43-A771-8E821C12412F}"/>
              </a:ext>
            </a:extLst>
          </p:cNvPr>
          <p:cNvSpPr/>
          <p:nvPr/>
        </p:nvSpPr>
        <p:spPr>
          <a:xfrm>
            <a:off x="0" y="6978419"/>
            <a:ext cx="9905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latin typeface="Roboto"/>
                <a:hlinkClick r:id="rId4"/>
              </a:rPr>
              <a:t>Keynote David Silver NIPS 2017 Deep Reinforcement Learning Symposium </a:t>
            </a:r>
            <a:r>
              <a:rPr lang="en-GB" i="1" dirty="0" err="1">
                <a:latin typeface="Roboto"/>
                <a:hlinkClick r:id="rId4"/>
              </a:rPr>
              <a:t>AlphaZero</a:t>
            </a:r>
            <a:endParaRPr lang="en-GB" b="0" i="1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5213802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Residual networks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4430332"/>
            <a:ext cx="9071640" cy="241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Convolutional network with skip connections</a:t>
            </a:r>
          </a:p>
          <a:p>
            <a:pPr>
              <a:buNone/>
            </a:pPr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Layers are reformulated as residuals of the input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3AC61-028C-ED41-B43F-0322C9162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32" y="1400318"/>
            <a:ext cx="8047573" cy="2682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636E1-F9FC-524F-8A35-225F46676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04062" y="2422053"/>
            <a:ext cx="376312" cy="36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4461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Residual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723C2-F49E-EE4D-A7AD-2D8DB8AE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470" y="4427696"/>
            <a:ext cx="5634566" cy="3131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FBE40-B4E4-EE4A-B0BF-C21D91017F7D}"/>
                  </a:ext>
                </a:extLst>
              </p:cNvPr>
              <p:cNvSpPr txBox="1"/>
              <p:nvPr/>
            </p:nvSpPr>
            <p:spPr>
              <a:xfrm>
                <a:off x="503999" y="1702863"/>
                <a:ext cx="8189240" cy="258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Trying to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Instead of learning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We learn the residual </a:t>
                </a: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lang="en-GB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</a:t>
                </a:r>
                <a:r>
                  <a:rPr lang="en-US" sz="2400" dirty="0" err="1">
                    <a:latin typeface="Yu Gothic" panose="020B0400000000000000" pitchFamily="34" charset="-128"/>
                    <a:ea typeface="Yu Gothic" panose="020B0400000000000000" pitchFamily="34" charset="-128"/>
                  </a:rPr>
                  <a:t>nd</a:t>
                </a: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can get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FBE40-B4E4-EE4A-B0BF-C21D91017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1702863"/>
                <a:ext cx="8189240" cy="2585323"/>
              </a:xfrm>
              <a:prstGeom prst="rect">
                <a:avLst/>
              </a:prstGeom>
              <a:blipFill>
                <a:blip r:embed="rId4"/>
                <a:stretch>
                  <a:fillRect l="-2322" t="-3415" b="-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58926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October 2015 	beat European Go champion 	5-0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March 2016	beat Lee Sedol (Federer of Go) 	4-1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May 2017		beat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Ke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Jie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(world no. 1)	   	3-0</a:t>
            </a:r>
          </a:p>
          <a:p>
            <a:pPr>
              <a:buNone/>
            </a:pPr>
            <a:endParaRPr lang="en-GB" sz="2800" b="1" i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b="1" i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superhuman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what can the agent choose between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does the action change the environment state</a:t>
            </a: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What is the reward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Vanilla batch norm. struggles with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small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or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non-</a:t>
            </a:r>
            <a:r>
              <a:rPr lang="en-GB" sz="2800" dirty="0" err="1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 batches</a:t>
            </a:r>
          </a:p>
          <a:p>
            <a:pPr lvl="0">
              <a:buNone/>
            </a:pPr>
            <a:endParaRPr lang="en-GB" sz="2800" dirty="0">
              <a:solidFill>
                <a:srgbClr val="FF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Vanilla batch norm. uses two different methods for normalization for training &amp; testing</a:t>
            </a:r>
          </a:p>
          <a:p>
            <a:pPr lvl="0">
              <a:buNone/>
            </a:pPr>
            <a:b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Batch renormalization attempts to fix this by using a single algorithm for both training &amp; testing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renorm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09934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Scaling of network inputs and targets to keep gradients under control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standardization (scale to mean=0, </a:t>
            </a:r>
            <a:r>
              <a:rPr lang="en-US" sz="2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stdev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True mean, mi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supervised learning you can estimate these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sing experience replay</a:t>
                </a:r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-greedy policy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378" t="-23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DQN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different batch size for experience replay &amp; network training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multiple epochs over a batch</a:t>
            </a:r>
          </a:p>
          <a:p>
            <a:pPr>
              <a:buFont typeface="StarSymbol"/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G</a:t>
            </a:r>
            <a:r>
              <a:rPr lang="en-US" sz="28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eneral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not setting </a:t>
            </a:r>
            <a:r>
              <a:rPr lang="en-US" sz="28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next_observation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= observation</a:t>
            </a:r>
          </a:p>
        </p:txBody>
      </p:sp>
    </p:spTree>
    <p:extLst>
      <p:ext uri="{BB962C8B-B14F-4D97-AF65-F5344CB8AC3E}">
        <p14:creationId xmlns:p14="http://schemas.microsoft.com/office/powerpoint/2010/main" val="69402863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clipping of distribution parameters (mean / </a:t>
            </a:r>
            <a:r>
              <a:rPr lang="en-US" sz="28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stdev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Generalization error = ? + ? + ?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Variance = over/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underfitting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?  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Bias = over/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underfitting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?  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150597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 of lookup table versus functions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 of functions over lookup table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What is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?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Vanilla batch nor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m. struggles with * or * batches – why?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839327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23772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Generalization error = variance + bias + noise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overfitting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seeing patterns that aren’t there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underfitting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missing patterns</a:t>
            </a:r>
          </a:p>
        </p:txBody>
      </p:sp>
    </p:spTree>
    <p:extLst>
      <p:ext uri="{BB962C8B-B14F-4D97-AF65-F5344CB8AC3E}">
        <p14:creationId xmlns:p14="http://schemas.microsoft.com/office/powerpoint/2010/main" val="179726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23772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 of lookup table versus functions = stability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 of functions over lookup table = less parameters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= independent &amp; identically distributed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Vanilla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batch norm. struggles with small or non-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batches – because estimate of mean &amp; 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std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is harder</a:t>
            </a:r>
          </a:p>
        </p:txBody>
      </p:sp>
    </p:spTree>
    <p:extLst>
      <p:ext uri="{BB962C8B-B14F-4D97-AF65-F5344CB8AC3E}">
        <p14:creationId xmlns:p14="http://schemas.microsoft.com/office/powerpoint/2010/main" val="256478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  <a:cs typeface="Yu Gothic" charset="-128"/>
            </a:endParaRPr>
          </a:p>
          <a:p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  <a:cs typeface="Yu Gothic" charset="-128"/>
              </a:rPr>
              <a:t>Today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one	background &amp; terminology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two 	introduction to reinforcement learning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three 	value functions</a:t>
            </a:r>
          </a:p>
          <a:p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DQN practical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  <a:cs typeface="Yu Gothic" charset="-128"/>
            </a:endParaRPr>
          </a:p>
          <a:p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  <a:cs typeface="Yu Gothic" charset="-128"/>
              </a:rPr>
              <a:t>Tomorrow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four	policy gradients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five	</a:t>
            </a:r>
            <a:r>
              <a:rPr lang="en-US" sz="2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AlphaGo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six 	practical concerns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seven 	beyond the expectation, auxiliary loss functions, inverse RL</a:t>
            </a:r>
          </a:p>
          <a:p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359962"/>
            <a:ext cx="10080625" cy="4343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7E6351-791E-1343-961F-B1F2FB63CD48}"/>
              </a:ext>
            </a:extLst>
          </p:cNvPr>
          <p:cNvSpPr txBox="1"/>
          <p:nvPr/>
        </p:nvSpPr>
        <p:spPr>
          <a:xfrm>
            <a:off x="-1" y="5622131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Random forests</a:t>
            </a:r>
          </a:p>
          <a:p>
            <a:pPr algn="ctr"/>
            <a:r>
              <a:rPr lang="en-GB" dirty="0"/>
              <a:t>Support vector machines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Feedforward neural net</a:t>
            </a:r>
          </a:p>
          <a:p>
            <a:pPr algn="ctr"/>
            <a:r>
              <a:rPr lang="en-GB" dirty="0"/>
              <a:t> Convolutional neural net</a:t>
            </a:r>
          </a:p>
          <a:p>
            <a:pPr algn="ctr"/>
            <a:r>
              <a:rPr lang="en-GB" dirty="0"/>
              <a:t> Recurrent neural net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E086D-616B-AD42-99F9-69F500128AA6}"/>
              </a:ext>
            </a:extLst>
          </p:cNvPr>
          <p:cNvSpPr txBox="1"/>
          <p:nvPr/>
        </p:nvSpPr>
        <p:spPr>
          <a:xfrm>
            <a:off x="3417092" y="5703588"/>
            <a:ext cx="2843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Clustering algorithms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Generative adversarial nets (GANS)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0B3CB-8E6C-EB49-9457-41393A84DB46}"/>
              </a:ext>
            </a:extLst>
          </p:cNvPr>
          <p:cNvSpPr txBox="1"/>
          <p:nvPr/>
        </p:nvSpPr>
        <p:spPr>
          <a:xfrm>
            <a:off x="7019923" y="5703587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Value function methods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Policy gradients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Planning (i.e. model based)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Model free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won’t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 based RL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is used for planning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Evolutionary algorithms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non-gradient based approach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deal with sparse error signals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easily parallelizable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General optimization methods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i.e. cross entropy method</a:t>
            </a:r>
          </a:p>
        </p:txBody>
      </p:sp>
    </p:spTree>
    <p:extLst>
      <p:ext uri="{BB962C8B-B14F-4D97-AF65-F5344CB8AC3E}">
        <p14:creationId xmlns:p14="http://schemas.microsoft.com/office/powerpoint/2010/main" val="66676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Applications – David Silver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robotics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self driving cars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smart contracts on blockchains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recommender systems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 design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manufacturing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energy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an alternative method to use instead of a random forest, neural network etc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“I’ll try to solve this problem using a convolutional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nn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or RL” this is </a:t>
            </a:r>
            <a:r>
              <a:rPr lang="en-GB" dirty="0">
                <a:solidFill>
                  <a:srgbClr val="FF3333"/>
                </a:solidFill>
                <a:latin typeface="Yu Gothic" charset="-128"/>
                <a:ea typeface="Yu Gothic" charset="-128"/>
                <a:cs typeface="Yu Gothic" charset="-128"/>
              </a:rPr>
              <a:t>nonsensical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neural networks with multiple layers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using multiple layer networks to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approximate policies or value functions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>
                <a:latin typeface="Yu Gothic" charset="-128"/>
                <a:ea typeface="Yu Gothic" charset="-128"/>
                <a:cs typeface="Yu Gothic" charset="-128"/>
              </a:rPr>
              <a:t>Reinforcement learning </a:t>
            </a:r>
            <a:br>
              <a:rPr lang="en-GB" sz="5200" dirty="0">
                <a:latin typeface="Yu Gothic" charset="-128"/>
                <a:ea typeface="Yu Gothic" charset="-128"/>
                <a:cs typeface="Yu Gothic" charset="-128"/>
              </a:rPr>
            </a:b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is</a:t>
            </a:r>
            <a:br>
              <a:rPr lang="en-GB" sz="3200" dirty="0">
                <a:latin typeface="Yu Gothic" charset="-128"/>
                <a:ea typeface="Yu Gothic" charset="-128"/>
                <a:cs typeface="Yu Gothic" charset="-128"/>
              </a:rPr>
            </a:b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5200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learning through action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A3AEBB-2113-4969-A932-2665711001DD}"/>
              </a:ext>
            </a:extLst>
          </p:cNvPr>
          <p:cNvSpPr txBox="1"/>
          <p:nvPr/>
        </p:nvSpPr>
        <p:spPr>
          <a:xfrm>
            <a:off x="-523207" y="1217149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1B15F-F1D3-4440-A116-A6A07B8D719E}"/>
              </a:ext>
            </a:extLst>
          </p:cNvPr>
          <p:cNvSpPr txBox="1"/>
          <p:nvPr/>
        </p:nvSpPr>
        <p:spPr>
          <a:xfrm>
            <a:off x="-523207" y="3330970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BFF32-32A9-4B42-A29F-50DE11350E39}"/>
              </a:ext>
            </a:extLst>
          </p:cNvPr>
          <p:cNvSpPr txBox="1"/>
          <p:nvPr/>
        </p:nvSpPr>
        <p:spPr>
          <a:xfrm>
            <a:off x="-263411" y="5398733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data scientist</a:t>
            </a:r>
          </a:p>
        </p:txBody>
      </p:sp>
      <p:pic>
        <p:nvPicPr>
          <p:cNvPr id="9" name="Picture 2" descr="https://www.underconsideration.com/brandnew/archives/engie_logo.jpg">
            <a:extLst>
              <a:ext uri="{FF2B5EF4-FFF2-40B4-BE49-F238E27FC236}">
                <a16:creationId xmlns:a16="http://schemas.microsoft.com/office/drawing/2014/main" id="{13113CDB-AE4B-4CC9-B443-E3FD6094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2525090"/>
            <a:ext cx="484749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7104F-65BA-465B-BADD-B4732C787B00}"/>
              </a:ext>
            </a:extLst>
          </p:cNvPr>
          <p:cNvSpPr txBox="1"/>
          <p:nvPr/>
        </p:nvSpPr>
        <p:spPr>
          <a:xfrm>
            <a:off x="-612250" y="3961857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2011 - 2016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A69EE-0369-4427-B4CA-89A3A34635C3}"/>
              </a:ext>
            </a:extLst>
          </p:cNvPr>
          <p:cNvSpPr txBox="1"/>
          <p:nvPr/>
        </p:nvSpPr>
        <p:spPr>
          <a:xfrm>
            <a:off x="4905954" y="986316"/>
            <a:ext cx="517467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B.Eng. – Chemical Engineering</a:t>
            </a:r>
          </a:p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MSc - Advanced Process Design for Energy</a:t>
            </a:r>
          </a:p>
        </p:txBody>
      </p:sp>
      <p:pic>
        <p:nvPicPr>
          <p:cNvPr id="12" name="Picture 4" descr="https://static1.squarespace.com/static/58de77cf8419c250956ed6cf/t/58e2770b9de4bba7687281fa/1510142948451/">
            <a:extLst>
              <a:ext uri="{FF2B5EF4-FFF2-40B4-BE49-F238E27FC236}">
                <a16:creationId xmlns:a16="http://schemas.microsoft.com/office/drawing/2014/main" id="{425ECA6F-80B4-414D-BEF1-19D4FF2A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39" y="5048568"/>
            <a:ext cx="3778365" cy="13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AB289A-8460-417A-8EAA-68FDC1EFF936}"/>
              </a:ext>
            </a:extLst>
          </p:cNvPr>
          <p:cNvSpPr txBox="1"/>
          <p:nvPr/>
        </p:nvSpPr>
        <p:spPr>
          <a:xfrm>
            <a:off x="-449575" y="6068613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2017 - present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Neurobiological evidence that reward signals during perceptual learning may influence the characteristics of representations within the primate visual cortex (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et. al 2015)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Habit formation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Cue -&gt; Routine -&gt; Reward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State -&gt; Action -&gt; Reward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reinforcement learning 	generate more data through action</a:t>
                </a:r>
              </a:p>
              <a:p>
                <a:pPr lvl="0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the agent’s </a:t>
                </a:r>
                <a:r>
                  <a:rPr lang="en-GB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657" t="-2445" b="-8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  	exploration vs exploitation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	data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	credit assignment</a:t>
            </a:r>
          </a:p>
          <a:p>
            <a:pPr lvl="1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		sample efficiency</a:t>
            </a:r>
          </a:p>
          <a:p>
            <a:pPr lvl="1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 I go to the restaurant in Berlin I think is best – or do  I try something new?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finding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Exploitation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using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needs to balance between the two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Design of reward signal vs. exploration required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Algorithm does care about the time step</a:t>
            </a:r>
          </a:p>
          <a:p>
            <a:pPr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the samples collected on a given episode are correlated (along the state trajectory)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breaks the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independent sampling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Environment can be non-stationary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 changes the data we see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changes the data we see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of these break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identically distributed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Getting excited about reinforcement learning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Seeing state of the art concepts are not too far out of each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Knowing where to look next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These notes are designed as a future reference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First time doing this as a 2 day course – we can take it slow -&gt; ask questions!</a:t>
            </a:r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Reinforcement learning will </a:t>
            </a:r>
            <a:r>
              <a:rPr lang="en-GB" sz="4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always</a:t>
            </a: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Which actions give us which reward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signal is often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benefit of action only seen much later  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experience with reward = 0</a:t>
            </a:r>
          </a:p>
          <a:p>
            <a:pPr lvl="1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Sometimes we can design a more dense reward signal for a given environment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quickly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a learner learns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often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reuse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data 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do we only learn once or can we learn from it again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on vs off policy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much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squeeze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out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of data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i.e. learn a value function, learn a environment model 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data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  <a:p>
            <a:pPr lvl="1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  <a:p>
            <a:pPr lvl="0" algn="l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Mathematical framework for the reinforcement learning problem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Future is conditional only on the present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current state</a:t>
            </a:r>
          </a:p>
          <a:p>
            <a:pPr lvl="1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Any additional information about the history of the process will not improve our decision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19B1AE-C25B-48CE-BBBC-00818C04B974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lvl="0" algn="ctr"/>
                <a14:m>
                  <m:oMath xmlns:m="http://schemas.openxmlformats.org/officeDocument/2006/math"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…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b="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r>
                  <a:rPr lang="en-GB" sz="5800" dirty="0"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719B1AE-C25B-48CE-BBBC-00818C04B97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95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all problems are true MDPs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it’s more of an ideal - often unrealistic in practice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Often we are limited to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partially observed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MDPs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POMDP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the agent can only see some of the state variables</a:t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Lose convergence guarantees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still might be able to train a good agent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State transition function 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Reward function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Discount factor 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710" t="-19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925542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Quizzes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answers are on the next slide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if no one knows the answer – read ahead (but still answer!)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Practical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I’ve built an agent based on DQN using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as a group we will run experiments with it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+ some general Python &amp;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stuff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Also happy to chat through project ideas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945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Two objects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+ environment</a:t>
            </a:r>
          </a:p>
          <a:p>
            <a:pPr lvl="0" algn="l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Three signals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Discretiziation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maximize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cumulative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discount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995601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Maximising return is making an assumption about the nature of our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 are assuming that:</a:t>
            </a:r>
          </a:p>
          <a:p>
            <a:pPr lvl="6" algn="just">
              <a:buNone/>
            </a:pPr>
            <a:r>
              <a:rPr lang="en-GB" i="1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 can be described by the maximization of expected cumulative reward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Do you agree with this?</a:t>
            </a:r>
          </a:p>
          <a:p>
            <a:pPr lvl="6" algn="just">
              <a:buNone/>
            </a:pPr>
            <a:endParaRPr lang="en-GB" b="1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  <a:p>
            <a:pPr lvl="6" algn="just">
              <a:buNone/>
            </a:pPr>
            <a:endParaRPr lang="en-GB" b="1" dirty="0">
              <a:solidFill>
                <a:srgbClr val="92D05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693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nomenclature &amp; definitions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background &amp; terminology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On vs. off-policy learning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 vs off policy learning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can be used for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  <a:blipFill>
                <a:blip r:embed="rId3"/>
                <a:stretch>
                  <a:fillRect l="-3972" t="-1956" r="-5607" b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1800" i="1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endParaRPr lang="en-GB" sz="1800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(G</a:t>
                </a:r>
                <a:r>
                  <a:rPr lang="en-GB" baseline="-250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after time t,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 * reward + discount</a:t>
                </a:r>
                <a:r>
                  <a:rPr lang="en-GB" sz="2400" i="1" baseline="300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2</a:t>
                </a: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i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γ</m:t>
                    </m:r>
                    <m:r>
                      <a:rPr lang="el-GR" sz="240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∈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[0,1)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517" t="-2445" r="-3709" b="-29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stochastic environment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hyperbolic discounting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time value of money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4083465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Makes return for infinite horizon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an infinite series with a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finite sum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for discount [0,1)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Many games with tree-like structures (without cycles) can use a discount of 1.  Also when time to solve is irrelevant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 board game)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99185-8818-7545-9CD4-8B94EC8FEEE6}"/>
              </a:ext>
            </a:extLst>
          </p:cNvPr>
          <p:cNvSpPr/>
          <p:nvPr/>
        </p:nvSpPr>
        <p:spPr>
          <a:xfrm>
            <a:off x="503998" y="-1445190"/>
            <a:ext cx="84529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>
              <a:buNone/>
            </a:pP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sz="1400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/media/5507/live-5507 10333-jair.pdf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EF002-3A7A-B241-B463-3FBB37A68D45}"/>
              </a:ext>
            </a:extLst>
          </p:cNvPr>
          <p:cNvSpPr txBox="1"/>
          <p:nvPr/>
        </p:nvSpPr>
        <p:spPr>
          <a:xfrm>
            <a:off x="0" y="7138555"/>
            <a:ext cx="1008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/media/5507/live-5507-10333-jair.pdf</a:t>
            </a:r>
          </a:p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– Reinforcement Learning: An Introduction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 bible of reinforcement learning</a:t>
            </a:r>
          </a:p>
          <a:p>
            <a:pPr lvl="2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2</a:t>
            </a:r>
            <a:r>
              <a:rPr lang="en-GB" sz="2400" baseline="30000" dirty="0">
                <a:latin typeface="Yu Gothic" charset="-128"/>
                <a:ea typeface="Yu Gothic" charset="-128"/>
                <a:cs typeface="Yu Gothic" charset="-128"/>
              </a:rPr>
              <a:t>nd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edition in progress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RL Course by David Silver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10 lecture series by lead DeepMind programmer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Li (2017) Deep Reinforcement Learning: An Overview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These are all in the course repo 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  <a:hlinkClick r:id="rId3"/>
              </a:rPr>
              <a:t>https://github.com/ADGEfficiency/DSR_RL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agent &amp; environment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state, reward &amp;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rules to select actions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predicts next state &amp; reward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future discounted reward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21819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introduction to value functions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Value</a:t>
            </a:r>
            <a:r>
              <a:rPr lang="en-GB" sz="42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  <a:p>
            <a:pPr algn="ctr">
              <a:buNone/>
            </a:pP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sz="42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state</a:t>
                </a:r>
              </a:p>
              <a:p>
                <a:pPr algn="ctr">
                  <a:buNone/>
                </a:pP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</a:t>
                </a: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 return 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400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t="-21898" b="-32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 are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predictions of the future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future expected discounted reward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We can generate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</a:rPr>
                        </m:ctrlPr>
                      </m:sSupPr>
                      <m:e>
                        <m:r>
                          <a:rPr lang="el-GR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from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value function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r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𝐺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𝑡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𝑟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𝑆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𝐴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𝑃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𝑅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𝛾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Markov Decision Process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𝜖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[−1,+1)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		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i</a:t>
                </a:r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−1</m:t>
                    </m:r>
                  </m:oMath>
                </a14:m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+1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𝑤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6124"/>
          <a:stretch/>
        </p:blipFill>
        <p:spPr>
          <a:xfrm>
            <a:off x="288000" y="3610405"/>
            <a:ext cx="3600000" cy="36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27B09-D0BA-4BDE-8CBB-4F4B3514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7" y="1788942"/>
            <a:ext cx="3422533" cy="15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  <a:blipFill>
                <a:blip r:embed="rId3"/>
                <a:stretch>
                  <a:fillRect l="-2550" t="-2108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01" y="446809"/>
            <a:ext cx="2234991" cy="27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What happens if we combine a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</a:t>
                </a:r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 with the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3200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1538" r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</m:e>
                      </m:d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r</m:t>
                      </m:r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γ</m:t>
                      </m:r>
                      <m:sSub>
                        <m:sSub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  <m:r>
                            <a:rPr lang="en-GB" sz="4200" b="0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Yu Gothic" charset="-128"/>
                <a:ea typeface="Yu Gothic" charset="-128"/>
                <a:cs typeface="Yu Gothic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Create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approximation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is crucial for policy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Prediction, control,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prediction problem, or policy evaluation, is to compute the state or action value function for a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control problem is to find the optimal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Planning constructs a value function or a policy with a model</a:t>
            </a:r>
          </a:p>
        </p:txBody>
      </p:sp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Why is a value function conditioned on a policy </a:t>
                </a: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If we have the true optimal value function – how can we use it to act?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  <a:blipFill>
                <a:blip r:embed="rId3"/>
                <a:stretch>
                  <a:fillRect l="-2790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3722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28324</TotalTime>
  <Words>8322</Words>
  <Application>Microsoft Macintosh PowerPoint</Application>
  <PresentationFormat>Custom</PresentationFormat>
  <Paragraphs>2179</Paragraphs>
  <Slides>271</Slides>
  <Notes>271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271</vt:i4>
      </vt:variant>
    </vt:vector>
  </HeadingPairs>
  <TitlesOfParts>
    <vt:vector size="285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Roboto</vt:lpstr>
      <vt:lpstr>StarSymbol</vt:lpstr>
      <vt:lpstr>Default 1</vt:lpstr>
      <vt:lpstr>a glance at reinforcement learning</vt:lpstr>
      <vt:lpstr>Course notes</vt:lpstr>
      <vt:lpstr>Agenda</vt:lpstr>
      <vt:lpstr>PowerPoint Presentation</vt:lpstr>
      <vt:lpstr>Today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Batch size</vt:lpstr>
      <vt:lpstr>Batch training </vt:lpstr>
      <vt:lpstr>Batch size</vt:lpstr>
      <vt:lpstr>Batch normalization</vt:lpstr>
      <vt:lpstr>Batch norm.</vt:lpstr>
      <vt:lpstr>Batch renorm.</vt:lpstr>
      <vt:lpstr>Quiz</vt:lpstr>
      <vt:lpstr>Quiz</vt:lpstr>
      <vt:lpstr>Quiz</vt:lpstr>
      <vt:lpstr>Quiz</vt:lpstr>
      <vt:lpstr>two</vt:lpstr>
      <vt:lpstr>Machine learning</vt:lpstr>
      <vt:lpstr>Model free reinforcement learning</vt:lpstr>
      <vt:lpstr>We won’t cover</vt:lpstr>
      <vt:lpstr>Applications – David Silver</vt:lpstr>
      <vt:lpstr>Applications</vt:lpstr>
      <vt:lpstr>Reinforcement learning is not</vt:lpstr>
      <vt:lpstr>Deep reinforcement learning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Reward Hypothesis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Discounting</vt:lpstr>
      <vt:lpstr>PowerPoint Presentation</vt:lpstr>
      <vt:lpstr>break</vt:lpstr>
      <vt:lpstr>recap quiz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Prediction, control, planning</vt:lpstr>
      <vt:lpstr>recap quiz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quiz</vt:lpstr>
      <vt:lpstr>recap quiz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PowerPoint Presentation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quiz</vt:lpstr>
      <vt:lpstr>recap – Q-Learning</vt:lpstr>
      <vt:lpstr>four – policy gradients</vt:lpstr>
      <vt:lpstr>Reinforcement learning</vt:lpstr>
      <vt:lpstr>Policy gradients</vt:lpstr>
      <vt:lpstr>Motivations for policy gradients</vt:lpstr>
      <vt:lpstr>Motivation - stochastic policies</vt:lpstr>
      <vt:lpstr>Motivation – curse of dimensionality</vt:lpstr>
      <vt:lpstr>PowerPoint Presentation</vt:lpstr>
      <vt:lpstr>Motivation – optimize return directly</vt:lpstr>
      <vt:lpstr>Motivation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Deterministic Policy Gradients</vt:lpstr>
      <vt:lpstr>DPG</vt:lpstr>
      <vt:lpstr>Stochastic policy gradient (review)</vt:lpstr>
      <vt:lpstr>DPG Components</vt:lpstr>
      <vt:lpstr>Gradients</vt:lpstr>
      <vt:lpstr>Updating policy weights</vt:lpstr>
      <vt:lpstr>Results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recap – policy gradients</vt:lpstr>
      <vt:lpstr>five – AlphaGo</vt:lpstr>
      <vt:lpstr>AlphaGo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PowerPoint Presentation</vt:lpstr>
      <vt:lpstr>AlphaGo Zero results</vt:lpstr>
      <vt:lpstr>AlphaGo Zero learning curve</vt:lpstr>
      <vt:lpstr>AlphaGo Zero learning curves</vt:lpstr>
      <vt:lpstr>AlphaGo Zero innovations</vt:lpstr>
      <vt:lpstr>AlphaGo Zero acting &amp; learning</vt:lpstr>
      <vt:lpstr>Search</vt:lpstr>
      <vt:lpstr>Residual networks</vt:lpstr>
      <vt:lpstr>Residual networks</vt:lpstr>
      <vt:lpstr>Brief timeline</vt:lpstr>
      <vt:lpstr>DeepMind AlphaGo AMA</vt:lpstr>
      <vt:lpstr>DeepMind AlphaGo AMA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Mistakes I’ve made so far</vt:lpstr>
      <vt:lpstr>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445</cp:revision>
  <dcterms:created xsi:type="dcterms:W3CDTF">2017-09-02T04:41:48Z</dcterms:created>
  <dcterms:modified xsi:type="dcterms:W3CDTF">2018-02-02T08:45:23Z</dcterms:modified>
</cp:coreProperties>
</file>